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Ubuntu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Ubuntu-bold.fntdata"/><Relationship Id="rId27" Type="http://schemas.openxmlformats.org/officeDocument/2006/relationships/font" Target="fonts/Ubuntu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Ubuntu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bfd8490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bfd8490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1a043758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1a043758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3b2c7f2ef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3b2c7f2ef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190e766ee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190e766e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3ccbe992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3ccbe992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3ccbe992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23ccbe992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23ccbe992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23ccbe992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3ccbe992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3ccbe992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23b2c7f2e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23b2c7f2e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23b2c7f2e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23b2c7f2e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23b2c7f2ef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23b2c7f2ef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1906f0d8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1906f0d8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23b2c7f2e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23b2c7f2e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0bfd849092_4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0bfd849092_4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3b2c7f2e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3b2c7f2e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b01f93d5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1b01f93d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3b2c7f2ef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3b2c7f2ef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3b2c7f2e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3b2c7f2e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3b2c7f2e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3b2c7f2e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3b2c7f2e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3b2c7f2e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3b2c7f2ef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3b2c7f2ef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8.jpg"/><Relationship Id="rId5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28.pn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25.png"/><Relationship Id="rId5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34.png"/><Relationship Id="rId5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3.png"/><Relationship Id="rId4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Relationship Id="rId4" Type="http://schemas.openxmlformats.org/officeDocument/2006/relationships/image" Target="../media/image12.jpg"/><Relationship Id="rId5" Type="http://schemas.openxmlformats.org/officeDocument/2006/relationships/image" Target="../media/image9.png"/><Relationship Id="rId6" Type="http://schemas.openxmlformats.org/officeDocument/2006/relationships/image" Target="../media/image13.jpg"/><Relationship Id="rId7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447650" y="206500"/>
            <a:ext cx="6248700" cy="12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7200"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Group5</a:t>
            </a:r>
            <a:endParaRPr sz="72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6120300" y="3512875"/>
            <a:ext cx="1975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zh-TW" sz="2200">
                <a:solidFill>
                  <a:schemeClr val="dk1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Joanne Lee</a:t>
            </a:r>
            <a:endParaRPr b="1" sz="2200">
              <a:solidFill>
                <a:schemeClr val="dk1"/>
              </a:solidFill>
              <a:highlight>
                <a:srgbClr val="FFFFFF"/>
              </a:highlight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NTHU ISS 110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110078501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2226" r="2226" t="0"/>
          <a:stretch/>
        </p:blipFill>
        <p:spPr>
          <a:xfrm>
            <a:off x="6193656" y="1588598"/>
            <a:ext cx="1828800" cy="18288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584250" y="3512875"/>
            <a:ext cx="1975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zh-TW" sz="2200">
                <a:solidFill>
                  <a:schemeClr val="dk1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Karen Chiu</a:t>
            </a:r>
            <a:endParaRPr b="1" sz="2200">
              <a:solidFill>
                <a:schemeClr val="dk1"/>
              </a:solidFill>
              <a:highlight>
                <a:srgbClr val="FFFFFF"/>
              </a:highlight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NTHU ISS 110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110078506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1048200" y="3512875"/>
            <a:ext cx="1975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zh-TW" sz="2200">
                <a:solidFill>
                  <a:schemeClr val="dk1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Leo</a:t>
            </a:r>
            <a:r>
              <a:rPr b="1" lang="zh-TW" sz="2200">
                <a:solidFill>
                  <a:schemeClr val="dk1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 Shr</a:t>
            </a:r>
            <a:endParaRPr b="1" sz="2200">
              <a:solidFill>
                <a:schemeClr val="dk1"/>
              </a:solidFill>
              <a:highlight>
                <a:srgbClr val="FFFFFF"/>
              </a:highlight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FFF"/>
                </a:highlight>
                <a:latin typeface="Ubuntu"/>
                <a:ea typeface="Ubuntu"/>
                <a:cs typeface="Ubuntu"/>
                <a:sym typeface="Ubuntu"/>
              </a:rPr>
              <a:t>NTHU ISS 110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110078509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 rotWithShape="1">
          <a:blip r:embed="rId4">
            <a:alphaModFix/>
          </a:blip>
          <a:srcRect b="26864" l="0" r="38279" t="26864"/>
          <a:stretch/>
        </p:blipFill>
        <p:spPr>
          <a:xfrm>
            <a:off x="3657606" y="1588598"/>
            <a:ext cx="1828800" cy="18288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0" name="Google Shape;60;p13"/>
          <p:cNvPicPr preferRelativeResize="0"/>
          <p:nvPr/>
        </p:nvPicPr>
        <p:blipFill rotWithShape="1">
          <a:blip r:embed="rId5">
            <a:alphaModFix/>
          </a:blip>
          <a:srcRect b="34098" l="22732" r="0" t="1380"/>
          <a:stretch/>
        </p:blipFill>
        <p:spPr>
          <a:xfrm>
            <a:off x="1121556" y="1582948"/>
            <a:ext cx="1828800" cy="18288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2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1899726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Technique - </a:t>
            </a:r>
            <a:r>
              <a:rPr b="1" lang="zh-TW" sz="1900">
                <a:latin typeface="Ubuntu"/>
                <a:ea typeface="Ubuntu"/>
                <a:cs typeface="Ubuntu"/>
                <a:sym typeface="Ubuntu"/>
              </a:rPr>
              <a:t>Data Cleaning</a:t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26209"/>
            <a:ext cx="7114351" cy="35529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1899726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Technique - </a:t>
            </a:r>
            <a:r>
              <a:rPr b="1" lang="zh-TW" sz="1900">
                <a:latin typeface="Ubuntu"/>
                <a:ea typeface="Ubuntu"/>
                <a:cs typeface="Ubuntu"/>
                <a:sym typeface="Ubuntu"/>
              </a:rPr>
              <a:t>Text Cloud</a:t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48100"/>
            <a:ext cx="8082649" cy="3380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4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3780000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Outcome-</a:t>
            </a:r>
            <a:r>
              <a:rPr lang="zh-TW" sz="1800">
                <a:solidFill>
                  <a:srgbClr val="0E101A"/>
                </a:solidFill>
                <a:latin typeface="Ubuntu"/>
                <a:ea typeface="Ubuntu"/>
                <a:cs typeface="Ubuntu"/>
                <a:sym typeface="Ubuntu"/>
              </a:rPr>
              <a:t>Tai Tzu-Ying (戴資穎)</a:t>
            </a:r>
            <a:endParaRPr sz="20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200" y="1689375"/>
            <a:ext cx="3780000" cy="2328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/>
        </p:nvSpPr>
        <p:spPr>
          <a:xfrm>
            <a:off x="1214700" y="4396750"/>
            <a:ext cx="25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rgbClr val="0E101A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Content of Articles</a:t>
            </a:r>
            <a:endParaRPr sz="2000">
              <a:solidFill>
                <a:srgbClr val="0B5394"/>
              </a:solidFill>
              <a:highlight>
                <a:srgbClr val="FFF2CC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5381800" y="43253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Comments</a:t>
            </a:r>
            <a:endParaRPr sz="1700">
              <a:solidFill>
                <a:schemeClr val="dk1"/>
              </a:solidFill>
              <a:highlight>
                <a:srgbClr val="FFF2CC"/>
              </a:highlight>
            </a:endParaRPr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6300" y="1455200"/>
            <a:ext cx="2811000" cy="2811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5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3780000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Outcome-</a:t>
            </a:r>
            <a:r>
              <a:rPr lang="zh-TW" sz="1800">
                <a:solidFill>
                  <a:srgbClr val="0E101A"/>
                </a:solidFill>
                <a:latin typeface="Ubuntu"/>
                <a:ea typeface="Ubuntu"/>
                <a:cs typeface="Ubuntu"/>
                <a:sym typeface="Ubuntu"/>
              </a:rPr>
              <a:t>Lin Yun-Ju (林昀儒)</a:t>
            </a:r>
            <a:endParaRPr sz="2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1214700" y="4396750"/>
            <a:ext cx="25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rgbClr val="0E101A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Content of Articles</a:t>
            </a:r>
            <a:endParaRPr sz="2000">
              <a:solidFill>
                <a:srgbClr val="0B5394"/>
              </a:solidFill>
              <a:highlight>
                <a:srgbClr val="FFF2CC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5381800" y="43253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Comments</a:t>
            </a:r>
            <a:endParaRPr sz="1700">
              <a:solidFill>
                <a:schemeClr val="dk1"/>
              </a:solidFill>
              <a:highlight>
                <a:srgbClr val="FFF2CC"/>
              </a:highlight>
            </a:endParaRPr>
          </a:p>
        </p:txBody>
      </p:sp>
      <p:pic>
        <p:nvPicPr>
          <p:cNvPr id="179" name="Google Shape;17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1201" y="1360701"/>
            <a:ext cx="3000000" cy="3000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1800" y="1396751"/>
            <a:ext cx="3000000" cy="3000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6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3780000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Outcome-</a:t>
            </a:r>
            <a:r>
              <a:rPr lang="zh-TW" sz="1800">
                <a:latin typeface="Ubuntu"/>
                <a:ea typeface="Ubuntu"/>
                <a:cs typeface="Ubuntu"/>
                <a:sym typeface="Ubuntu"/>
              </a:rPr>
              <a:t>Kuo Hsing-Chun (郭婞淳)</a:t>
            </a:r>
            <a:endParaRPr sz="2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7" name="Google Shape;187;p26"/>
          <p:cNvSpPr txBox="1"/>
          <p:nvPr/>
        </p:nvSpPr>
        <p:spPr>
          <a:xfrm>
            <a:off x="1214700" y="4396750"/>
            <a:ext cx="25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rgbClr val="0E101A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Content of Articles</a:t>
            </a:r>
            <a:endParaRPr sz="2000">
              <a:solidFill>
                <a:srgbClr val="0B5394"/>
              </a:solidFill>
              <a:highlight>
                <a:srgbClr val="FFF2CC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5381800" y="43253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Comments</a:t>
            </a:r>
            <a:endParaRPr sz="1700">
              <a:solidFill>
                <a:schemeClr val="dk1"/>
              </a:solidFill>
              <a:highlight>
                <a:srgbClr val="FFF2CC"/>
              </a:highlight>
            </a:endParaRPr>
          </a:p>
        </p:txBody>
      </p:sp>
      <p:pic>
        <p:nvPicPr>
          <p:cNvPr id="189" name="Google Shape;18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2200" y="1537750"/>
            <a:ext cx="2718000" cy="2718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90" name="Google Shape;19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2800" y="1537750"/>
            <a:ext cx="2718000" cy="2718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7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3780000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Outcome-</a:t>
            </a:r>
            <a:r>
              <a:rPr lang="zh-TW" sz="1800">
                <a:solidFill>
                  <a:srgbClr val="0E101A"/>
                </a:solidFill>
                <a:latin typeface="Ubuntu"/>
                <a:ea typeface="Ubuntu"/>
                <a:cs typeface="Ubuntu"/>
                <a:sym typeface="Ubuntu"/>
              </a:rPr>
              <a:t>Lee Chih-Kai (李智凱)</a:t>
            </a:r>
            <a:endParaRPr sz="2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7" name="Google Shape;197;p27"/>
          <p:cNvSpPr txBox="1"/>
          <p:nvPr/>
        </p:nvSpPr>
        <p:spPr>
          <a:xfrm>
            <a:off x="1214700" y="4396750"/>
            <a:ext cx="25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rgbClr val="0E101A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Content of Articles</a:t>
            </a:r>
            <a:endParaRPr sz="2000">
              <a:solidFill>
                <a:srgbClr val="0B5394"/>
              </a:solidFill>
              <a:highlight>
                <a:srgbClr val="FFF2CC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8" name="Google Shape;198;p27"/>
          <p:cNvSpPr txBox="1"/>
          <p:nvPr/>
        </p:nvSpPr>
        <p:spPr>
          <a:xfrm>
            <a:off x="5381800" y="43253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Comments</a:t>
            </a:r>
            <a:endParaRPr sz="1700">
              <a:solidFill>
                <a:schemeClr val="dk1"/>
              </a:solidFill>
              <a:highlight>
                <a:srgbClr val="FFF2CC"/>
              </a:highlight>
            </a:endParaRPr>
          </a:p>
        </p:txBody>
      </p:sp>
      <p:pic>
        <p:nvPicPr>
          <p:cNvPr id="199" name="Google Shape;19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650" y="1490500"/>
            <a:ext cx="4565100" cy="281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00" name="Google Shape;200;p27"/>
          <p:cNvPicPr preferRelativeResize="0"/>
          <p:nvPr/>
        </p:nvPicPr>
        <p:blipFill rotWithShape="1">
          <a:blip r:embed="rId5">
            <a:alphaModFix/>
          </a:blip>
          <a:srcRect b="7350" l="5208" r="7699" t="7673"/>
          <a:stretch/>
        </p:blipFill>
        <p:spPr>
          <a:xfrm>
            <a:off x="4834150" y="1666000"/>
            <a:ext cx="4095300" cy="2461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8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3780000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Outcome-</a:t>
            </a:r>
            <a:r>
              <a:rPr lang="zh-TW" sz="1800">
                <a:solidFill>
                  <a:srgbClr val="0E101A"/>
                </a:solidFill>
                <a:latin typeface="Ubuntu"/>
                <a:ea typeface="Ubuntu"/>
                <a:cs typeface="Ubuntu"/>
                <a:sym typeface="Ubuntu"/>
              </a:rPr>
              <a:t>Yang Yung-wei (楊勇緯)</a:t>
            </a:r>
            <a:endParaRPr sz="2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1214700" y="4396750"/>
            <a:ext cx="25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rgbClr val="0E101A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Content of Articles</a:t>
            </a:r>
            <a:endParaRPr sz="2000">
              <a:solidFill>
                <a:srgbClr val="0B5394"/>
              </a:solidFill>
              <a:highlight>
                <a:srgbClr val="FFF2CC"/>
              </a:highlight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5381800" y="43253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Comments</a:t>
            </a:r>
            <a:endParaRPr sz="1700">
              <a:solidFill>
                <a:schemeClr val="dk1"/>
              </a:solidFill>
              <a:highlight>
                <a:srgbClr val="FFF2CC"/>
              </a:highlight>
            </a:endParaRPr>
          </a:p>
        </p:txBody>
      </p:sp>
      <p:pic>
        <p:nvPicPr>
          <p:cNvPr id="209" name="Google Shape;20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8400" y="1373350"/>
            <a:ext cx="3046800" cy="3046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10" name="Google Shape;21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4948" y="1490498"/>
            <a:ext cx="2812500" cy="281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9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4550" y="759600"/>
            <a:ext cx="1731625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Summary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0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212125" y="628775"/>
            <a:ext cx="2079026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 txBox="1"/>
          <p:nvPr>
            <p:ph type="title"/>
          </p:nvPr>
        </p:nvSpPr>
        <p:spPr>
          <a:xfrm>
            <a:off x="212125" y="3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Future Plan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3" name="Google Shape;223;p30"/>
          <p:cNvSpPr txBox="1"/>
          <p:nvPr/>
        </p:nvSpPr>
        <p:spPr>
          <a:xfrm>
            <a:off x="865650" y="887975"/>
            <a:ext cx="74127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latin typeface="Ubuntu"/>
                <a:ea typeface="Ubuntu"/>
                <a:cs typeface="Ubuntu"/>
                <a:sym typeface="Ubuntu"/>
              </a:rPr>
              <a:t>Discover the discussion trend</a:t>
            </a:r>
            <a:endParaRPr b="1" sz="1800">
              <a:latin typeface="Ubuntu"/>
              <a:ea typeface="Ubuntu"/>
              <a:cs typeface="Ubuntu"/>
              <a:sym typeface="Ubuntu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Ubuntu"/>
              <a:buChar char="●"/>
            </a:pPr>
            <a:r>
              <a:rPr lang="zh-TW" sz="1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How often or how long did the Taiwanese discuss athletes?</a:t>
            </a:r>
            <a:endParaRPr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Automatic Cache Function</a:t>
            </a:r>
            <a:endParaRPr b="1"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Ubuntu"/>
              <a:buChar char="●"/>
            </a:pPr>
            <a:r>
              <a:rPr lang="zh-TW" sz="1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Function 1: Build the temp.folder to store the scraping content</a:t>
            </a:r>
            <a:endParaRPr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Ubuntu"/>
              <a:buChar char="●"/>
            </a:pPr>
            <a:r>
              <a:rPr lang="zh-TW" sz="1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Function 2: Reset the colab path for internal cache</a:t>
            </a:r>
            <a:endParaRPr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Time info extraction</a:t>
            </a:r>
            <a:endParaRPr b="1"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Ubuntu"/>
              <a:buChar char="●"/>
            </a:pPr>
            <a:r>
              <a:rPr lang="zh-TW" sz="1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Explore how forgetful netizens are.</a:t>
            </a:r>
            <a:endParaRPr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Sentiment analysis on the comments</a:t>
            </a:r>
            <a:endParaRPr b="1" sz="18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Ubuntu"/>
              <a:buChar char="●"/>
            </a:pPr>
            <a:r>
              <a:rPr lang="zh-TW" sz="1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Analyzing the sentiment of comments helps us to learn more about whether the Taiwanese view athletes positively or negatively.</a:t>
            </a:r>
            <a:endParaRPr sz="1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type="title"/>
          </p:nvPr>
        </p:nvSpPr>
        <p:spPr>
          <a:xfrm>
            <a:off x="311700" y="276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3000">
                <a:latin typeface="Ubuntu"/>
                <a:ea typeface="Ubuntu"/>
                <a:cs typeface="Ubuntu"/>
                <a:sym typeface="Ubuntu"/>
              </a:rPr>
              <a:t>See you on 4/12 !</a:t>
            </a:r>
            <a:endParaRPr b="1" sz="3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9" name="Google Shape;229;p31"/>
          <p:cNvSpPr txBox="1"/>
          <p:nvPr>
            <p:ph type="title"/>
          </p:nvPr>
        </p:nvSpPr>
        <p:spPr>
          <a:xfrm>
            <a:off x="311700" y="18268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7200">
                <a:latin typeface="Ubuntu"/>
                <a:ea typeface="Ubuntu"/>
                <a:cs typeface="Ubuntu"/>
                <a:sym typeface="Ubuntu"/>
              </a:rPr>
              <a:t>Thank you</a:t>
            </a:r>
            <a:endParaRPr b="1" sz="72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30" name="Google Shape;230;p31"/>
          <p:cNvSpPr/>
          <p:nvPr/>
        </p:nvSpPr>
        <p:spPr>
          <a:xfrm>
            <a:off x="-71200" y="-53400"/>
            <a:ext cx="9215100" cy="5196900"/>
          </a:xfrm>
          <a:prstGeom prst="rect">
            <a:avLst/>
          </a:prstGeom>
          <a:solidFill>
            <a:srgbClr val="31A0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1" name="Google Shape;231;p31"/>
          <p:cNvCxnSpPr/>
          <p:nvPr/>
        </p:nvCxnSpPr>
        <p:spPr>
          <a:xfrm>
            <a:off x="-89000" y="1032250"/>
            <a:ext cx="9237000" cy="0"/>
          </a:xfrm>
          <a:prstGeom prst="straightConnector1">
            <a:avLst/>
          </a:prstGeom>
          <a:noFill/>
          <a:ln cap="flat" cmpd="sng" w="2286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31"/>
          <p:cNvCxnSpPr/>
          <p:nvPr/>
        </p:nvCxnSpPr>
        <p:spPr>
          <a:xfrm>
            <a:off x="1948825" y="1023350"/>
            <a:ext cx="0" cy="4120200"/>
          </a:xfrm>
          <a:prstGeom prst="straightConnector1">
            <a:avLst/>
          </a:prstGeom>
          <a:noFill/>
          <a:ln cap="flat" cmpd="sng" w="2286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" name="Google Shape;233;p31"/>
          <p:cNvSpPr/>
          <p:nvPr/>
        </p:nvSpPr>
        <p:spPr>
          <a:xfrm>
            <a:off x="3600000" y="972000"/>
            <a:ext cx="144000" cy="144000"/>
          </a:xfrm>
          <a:prstGeom prst="ellipse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1"/>
          <p:cNvSpPr txBox="1"/>
          <p:nvPr>
            <p:ph type="title"/>
          </p:nvPr>
        </p:nvSpPr>
        <p:spPr>
          <a:xfrm>
            <a:off x="2279475" y="1750400"/>
            <a:ext cx="6291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hank You</a:t>
            </a:r>
            <a:endParaRPr b="1" sz="10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35" name="Google Shape;235;p31"/>
          <p:cNvSpPr txBox="1"/>
          <p:nvPr>
            <p:ph type="title"/>
          </p:nvPr>
        </p:nvSpPr>
        <p:spPr>
          <a:xfrm>
            <a:off x="2373475" y="2912800"/>
            <a:ext cx="6291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3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See you 4/12 !</a:t>
            </a:r>
            <a:endParaRPr b="1" sz="36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36" name="Google Shape;236;p31"/>
          <p:cNvSpPr txBox="1"/>
          <p:nvPr>
            <p:ph type="title"/>
          </p:nvPr>
        </p:nvSpPr>
        <p:spPr>
          <a:xfrm>
            <a:off x="152400" y="297675"/>
            <a:ext cx="6291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30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Group 5</a:t>
            </a:r>
            <a:endParaRPr sz="30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2222625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Background</a:t>
            </a:r>
            <a:endParaRPr b="1" sz="240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3896505" y="0"/>
            <a:ext cx="52474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311700" y="1575075"/>
            <a:ext cx="3248100" cy="21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In Tokyo Olympics</a:t>
            </a:r>
            <a:r>
              <a:rPr lang="zh-TW" sz="16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, Chinese Taipei won a total of 12 Olympic medals, including 2 gold medals, 4 silver medals, and 6 bronze medals. That was the best record since the 1984 Los Angeles Summer Olympics.</a:t>
            </a:r>
            <a:endParaRPr sz="16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solidFill>
                  <a:srgbClr val="5B0F00"/>
                </a:solidFill>
                <a:latin typeface="Ubuntu"/>
                <a:ea typeface="Ubuntu"/>
                <a:cs typeface="Ubuntu"/>
                <a:sym typeface="Ubuntu"/>
              </a:rPr>
              <a:t>What do Taiwanese people think of athletes?</a:t>
            </a:r>
            <a:endParaRPr b="1" sz="2400">
              <a:solidFill>
                <a:srgbClr val="5B0F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42" name="Google Shape;242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Searched for some famous Taiwanese athletes’s articles</a:t>
            </a:r>
            <a:endParaRPr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2400"/>
              <a:buFont typeface="Ubuntu"/>
              <a:buChar char="●"/>
            </a:pPr>
            <a:r>
              <a:rPr lang="zh-TW" sz="2400">
                <a:solidFill>
                  <a:srgbClr val="783F04"/>
                </a:solidFill>
                <a:latin typeface="Ubuntu"/>
                <a:ea typeface="Ubuntu"/>
                <a:cs typeface="Ubuntu"/>
                <a:sym typeface="Ubuntu"/>
              </a:rPr>
              <a:t>Source: PTT</a:t>
            </a:r>
            <a:endParaRPr sz="2400">
              <a:solidFill>
                <a:srgbClr val="783F0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Title</a:t>
            </a:r>
            <a:endParaRPr sz="18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Content of articles</a:t>
            </a:r>
            <a:endParaRPr sz="18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Ubuntu"/>
              <a:buChar char="○"/>
            </a:pP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Comments</a:t>
            </a:r>
            <a:endParaRPr sz="18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810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2400"/>
              <a:buFont typeface="Ubuntu"/>
              <a:buChar char="●"/>
            </a:pPr>
            <a:r>
              <a:rPr lang="zh-TW" sz="2400">
                <a:solidFill>
                  <a:srgbClr val="783F04"/>
                </a:solidFill>
                <a:latin typeface="Ubuntu"/>
                <a:ea typeface="Ubuntu"/>
                <a:cs typeface="Ubuntu"/>
                <a:sym typeface="Ubuntu"/>
              </a:rPr>
              <a:t>Tool</a:t>
            </a:r>
            <a:endParaRPr sz="2400">
              <a:solidFill>
                <a:srgbClr val="783F0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Ubuntu"/>
              <a:buChar char="○"/>
            </a:pP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BeautifulSoup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3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b="1" lang="zh-TW" sz="3000">
                <a:solidFill>
                  <a:srgbClr val="783F04"/>
                </a:solidFill>
                <a:latin typeface="Ubuntu"/>
                <a:ea typeface="Ubuntu"/>
                <a:cs typeface="Ubuntu"/>
                <a:sym typeface="Ubuntu"/>
              </a:rPr>
              <a:t>SECond</a:t>
            </a:r>
            <a:endParaRPr/>
          </a:p>
        </p:txBody>
      </p:sp>
      <p:sp>
        <p:nvSpPr>
          <p:cNvPr id="249" name="Google Shape;249;p33"/>
          <p:cNvSpPr txBox="1"/>
          <p:nvPr>
            <p:ph idx="1" type="body"/>
          </p:nvPr>
        </p:nvSpPr>
        <p:spPr>
          <a:xfrm>
            <a:off x="311700" y="1795500"/>
            <a:ext cx="8520600" cy="15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6000">
                <a:solidFill>
                  <a:srgbClr val="5B0F00"/>
                </a:solidFill>
                <a:latin typeface="Ubuntu"/>
                <a:ea typeface="Ubuntu"/>
                <a:cs typeface="Ubuntu"/>
                <a:sym typeface="Ubuntu"/>
              </a:rPr>
              <a:t>Next Steps?</a:t>
            </a:r>
            <a:endParaRPr b="1" sz="6000">
              <a:solidFill>
                <a:srgbClr val="5B0F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50" name="Google Shape;25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7584445" y="3055232"/>
            <a:ext cx="1476255" cy="2274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7201" y="2916042"/>
            <a:ext cx="1779178" cy="1800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5748" y="1017725"/>
            <a:ext cx="1779168" cy="1843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183600" y="759600"/>
            <a:ext cx="3746400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Motivation &amp; Objective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571925" y="3438800"/>
            <a:ext cx="4775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00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To discover p</a:t>
            </a:r>
            <a:r>
              <a:rPr b="1" lang="zh-TW" sz="1900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ublic awareness of Taiwanese sport events and athletes.</a:t>
            </a:r>
            <a:r>
              <a:rPr b="1" lang="zh-TW" sz="1800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endParaRPr b="1" sz="1800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6">
            <a:alphaModFix/>
          </a:blip>
          <a:srcRect b="15194" l="6857" r="15659" t="23560"/>
          <a:stretch/>
        </p:blipFill>
        <p:spPr>
          <a:xfrm>
            <a:off x="5507200" y="1017725"/>
            <a:ext cx="1324669" cy="1843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70250" y="2916042"/>
            <a:ext cx="1324675" cy="180030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571925" y="1620225"/>
            <a:ext cx="4079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00">
                <a:solidFill>
                  <a:srgbClr val="1155CC"/>
                </a:solidFill>
                <a:latin typeface="Ubuntu"/>
                <a:ea typeface="Ubuntu"/>
                <a:cs typeface="Ubuntu"/>
                <a:sym typeface="Ubuntu"/>
              </a:rPr>
              <a:t>We love sport!</a:t>
            </a:r>
            <a:endParaRPr b="1" sz="1900">
              <a:solidFill>
                <a:srgbClr val="1155CC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00">
                <a:solidFill>
                  <a:srgbClr val="1155CC"/>
                </a:solidFill>
                <a:latin typeface="Ubuntu"/>
                <a:ea typeface="Ubuntu"/>
                <a:cs typeface="Ubuntu"/>
                <a:sym typeface="Ubuntu"/>
              </a:rPr>
              <a:t>We enjoy watching </a:t>
            </a:r>
            <a:r>
              <a:rPr b="1" lang="zh-TW" sz="1900">
                <a:solidFill>
                  <a:srgbClr val="1155CC"/>
                </a:solidFill>
                <a:latin typeface="Ubuntu"/>
                <a:ea typeface="Ubuntu"/>
                <a:cs typeface="Ubuntu"/>
                <a:sym typeface="Ubuntu"/>
              </a:rPr>
              <a:t>sports events</a:t>
            </a:r>
            <a:r>
              <a:rPr b="1" lang="zh-TW" sz="1900">
                <a:solidFill>
                  <a:srgbClr val="1155CC"/>
                </a:solidFill>
                <a:latin typeface="Ubuntu"/>
                <a:ea typeface="Ubuntu"/>
                <a:cs typeface="Ubuntu"/>
                <a:sym typeface="Ubuntu"/>
              </a:rPr>
              <a:t>!</a:t>
            </a:r>
            <a:endParaRPr b="1" sz="1900">
              <a:solidFill>
                <a:srgbClr val="1155CC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00">
                <a:solidFill>
                  <a:srgbClr val="1155CC"/>
                </a:solidFill>
                <a:latin typeface="Ubuntu"/>
                <a:ea typeface="Ubuntu"/>
                <a:cs typeface="Ubuntu"/>
                <a:sym typeface="Ubuntu"/>
              </a:rPr>
              <a:t>We support Taiwanese athletes!</a:t>
            </a:r>
            <a:endParaRPr b="1" sz="1900">
              <a:solidFill>
                <a:srgbClr val="1155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7286375" y="4649050"/>
            <a:ext cx="2367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chemeClr val="lt1"/>
                </a:solidFill>
                <a:highlight>
                  <a:schemeClr val="dk1"/>
                </a:highlight>
              </a:rPr>
              <a:t>我們也熱衷酒精運動！</a:t>
            </a:r>
            <a:endParaRPr sz="10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3746400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Motivation &amp; Objective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465150" y="2785350"/>
            <a:ext cx="8213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00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To discover public awareness of Taiwanese sport event and athletes.</a:t>
            </a:r>
            <a:r>
              <a:rPr b="1" lang="zh-TW" sz="1800">
                <a:solidFill>
                  <a:srgbClr val="A61C00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endParaRPr b="1" sz="1800">
              <a:solidFill>
                <a:srgbClr val="A61C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65150" y="2110050"/>
            <a:ext cx="8213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900">
                <a:solidFill>
                  <a:srgbClr val="1155CC"/>
                </a:solidFill>
                <a:latin typeface="Ubuntu"/>
                <a:ea typeface="Ubuntu"/>
                <a:cs typeface="Ubuntu"/>
                <a:sym typeface="Ubuntu"/>
              </a:rPr>
              <a:t>We enjoy Taiwanese sports events and support Taiwanese athletes!</a:t>
            </a:r>
            <a:endParaRPr b="1" sz="1900">
              <a:solidFill>
                <a:srgbClr val="1155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ctrTitle"/>
          </p:nvPr>
        </p:nvSpPr>
        <p:spPr>
          <a:xfrm>
            <a:off x="311708" y="10120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Ubuntu"/>
                <a:ea typeface="Ubuntu"/>
                <a:cs typeface="Ubuntu"/>
                <a:sym typeface="Ubuntu"/>
              </a:rPr>
              <a:t>What do people think of Taiwanese athletes?</a:t>
            </a:r>
            <a:endParaRPr sz="3000"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1275799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Topic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4">
            <a:alphaModFix/>
          </a:blip>
          <a:srcRect b="24911" l="9460" r="2620" t="11941"/>
          <a:stretch/>
        </p:blipFill>
        <p:spPr>
          <a:xfrm>
            <a:off x="1797575" y="2604975"/>
            <a:ext cx="1984426" cy="131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5">
            <a:alphaModFix/>
          </a:blip>
          <a:srcRect b="0" l="5411" r="10562" t="0"/>
          <a:stretch/>
        </p:blipFill>
        <p:spPr>
          <a:xfrm>
            <a:off x="0" y="2604975"/>
            <a:ext cx="1797576" cy="131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6">
            <a:alphaModFix/>
          </a:blip>
          <a:srcRect b="0" l="7355" r="8006" t="0"/>
          <a:stretch/>
        </p:blipFill>
        <p:spPr>
          <a:xfrm>
            <a:off x="3780175" y="2604975"/>
            <a:ext cx="1915750" cy="131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7">
            <a:alphaModFix/>
          </a:blip>
          <a:srcRect b="0" l="10047" r="0" t="0"/>
          <a:stretch/>
        </p:blipFill>
        <p:spPr>
          <a:xfrm>
            <a:off x="5695924" y="2605075"/>
            <a:ext cx="1650500" cy="131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 rotWithShape="1">
          <a:blip r:embed="rId8">
            <a:alphaModFix/>
          </a:blip>
          <a:srcRect b="0" l="10329" r="0" t="0"/>
          <a:stretch/>
        </p:blipFill>
        <p:spPr>
          <a:xfrm>
            <a:off x="7346425" y="2604975"/>
            <a:ext cx="1797574" cy="131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8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2222625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Data Source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6600" y="1438293"/>
            <a:ext cx="4945700" cy="316590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/>
        </p:nvSpPr>
        <p:spPr>
          <a:xfrm>
            <a:off x="453825" y="14177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PTT Gossiping</a:t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516125" y="2003875"/>
            <a:ext cx="3000000" cy="554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67326" y="2140288"/>
            <a:ext cx="287499" cy="28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/>
        </p:nvSpPr>
        <p:spPr>
          <a:xfrm>
            <a:off x="604450" y="2065388"/>
            <a:ext cx="193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1155CC"/>
                </a:solidFill>
                <a:latin typeface="Ubuntu"/>
                <a:ea typeface="Ubuntu"/>
                <a:cs typeface="Ubuntu"/>
                <a:sym typeface="Ubuntu"/>
              </a:rPr>
              <a:t>Name of athlete</a:t>
            </a:r>
            <a:endParaRPr sz="1600">
              <a:solidFill>
                <a:srgbClr val="1155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604450" y="2804200"/>
            <a:ext cx="2619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E101A"/>
                </a:solidFill>
                <a:latin typeface="Ubuntu"/>
                <a:ea typeface="Ubuntu"/>
                <a:cs typeface="Ubuntu"/>
                <a:sym typeface="Ubuntu"/>
              </a:rPr>
              <a:t>Tai Tzu-Ying (戴資穎)</a:t>
            </a:r>
            <a:endParaRPr sz="1200">
              <a:solidFill>
                <a:srgbClr val="0E101A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E101A"/>
                </a:solidFill>
                <a:latin typeface="Ubuntu"/>
                <a:ea typeface="Ubuntu"/>
                <a:cs typeface="Ubuntu"/>
                <a:sym typeface="Ubuntu"/>
              </a:rPr>
              <a:t>Lin Yun-Ju (林昀儒)</a:t>
            </a:r>
            <a:endParaRPr sz="1200">
              <a:solidFill>
                <a:srgbClr val="0E101A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202124"/>
                </a:solidFill>
                <a:latin typeface="Ubuntu"/>
                <a:ea typeface="Ubuntu"/>
                <a:cs typeface="Ubuntu"/>
                <a:sym typeface="Ubuntu"/>
              </a:rPr>
              <a:t>Kuo Hsing-Chun </a:t>
            </a:r>
            <a:r>
              <a:rPr lang="zh-TW" sz="1200">
                <a:solidFill>
                  <a:srgbClr val="0E101A"/>
                </a:solidFill>
                <a:latin typeface="Ubuntu"/>
                <a:ea typeface="Ubuntu"/>
                <a:cs typeface="Ubuntu"/>
                <a:sym typeface="Ubuntu"/>
              </a:rPr>
              <a:t>(郭婞淳)</a:t>
            </a:r>
            <a:endParaRPr sz="1200">
              <a:solidFill>
                <a:srgbClr val="0E101A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E101A"/>
                </a:solidFill>
                <a:latin typeface="Ubuntu"/>
                <a:ea typeface="Ubuntu"/>
                <a:cs typeface="Ubuntu"/>
                <a:sym typeface="Ubuntu"/>
              </a:rPr>
              <a:t>Lee Chih-Kai (李智凱)</a:t>
            </a:r>
            <a:endParaRPr sz="1200">
              <a:solidFill>
                <a:srgbClr val="0E101A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200">
                <a:solidFill>
                  <a:srgbClr val="0E101A"/>
                </a:solidFill>
                <a:latin typeface="Ubuntu"/>
                <a:ea typeface="Ubuntu"/>
                <a:cs typeface="Ubuntu"/>
                <a:sym typeface="Ubuntu"/>
              </a:rPr>
              <a:t>Yang Yung-wei (楊勇緯)</a:t>
            </a:r>
            <a:endParaRPr sz="12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14544" t="0"/>
          <a:stretch/>
        </p:blipFill>
        <p:spPr>
          <a:xfrm>
            <a:off x="2922575" y="-50"/>
            <a:ext cx="4002924" cy="285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0" l="0" r="14544" t="13636"/>
          <a:stretch/>
        </p:blipFill>
        <p:spPr>
          <a:xfrm>
            <a:off x="2922575" y="2852075"/>
            <a:ext cx="4002924" cy="229137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/>
          <p:nvPr/>
        </p:nvSpPr>
        <p:spPr>
          <a:xfrm>
            <a:off x="3027825" y="106725"/>
            <a:ext cx="3808800" cy="338400"/>
          </a:xfrm>
          <a:prstGeom prst="rect">
            <a:avLst/>
          </a:prstGeom>
          <a:noFill/>
          <a:ln cap="flat" cmpd="sng" w="28575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1" name="Google Shape;121;p19"/>
          <p:cNvSpPr/>
          <p:nvPr/>
        </p:nvSpPr>
        <p:spPr>
          <a:xfrm>
            <a:off x="3027825" y="490475"/>
            <a:ext cx="3808800" cy="2361600"/>
          </a:xfrm>
          <a:prstGeom prst="rect">
            <a:avLst/>
          </a:prstGeom>
          <a:noFill/>
          <a:ln cap="flat" cmpd="sng" w="28575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" name="Google Shape;122;p19"/>
          <p:cNvSpPr/>
          <p:nvPr/>
        </p:nvSpPr>
        <p:spPr>
          <a:xfrm>
            <a:off x="3027825" y="2903150"/>
            <a:ext cx="3808800" cy="2240400"/>
          </a:xfrm>
          <a:prstGeom prst="rect">
            <a:avLst/>
          </a:prstGeom>
          <a:noFill/>
          <a:ln cap="flat" cmpd="sng" w="28575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6979150" y="45063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Athor / </a:t>
            </a:r>
            <a:r>
              <a:rPr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Title / Time</a:t>
            </a:r>
            <a:endParaRPr>
              <a:highlight>
                <a:srgbClr val="FFF2CC"/>
              </a:highlight>
            </a:endParaRPr>
          </a:p>
        </p:txBody>
      </p:sp>
      <p:sp>
        <p:nvSpPr>
          <p:cNvPr id="124" name="Google Shape;124;p19"/>
          <p:cNvSpPr txBox="1"/>
          <p:nvPr/>
        </p:nvSpPr>
        <p:spPr>
          <a:xfrm>
            <a:off x="6979150" y="1440413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Content of article</a:t>
            </a:r>
            <a:endParaRPr>
              <a:highlight>
                <a:srgbClr val="FFF2CC"/>
              </a:highlight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6979150" y="3766925"/>
            <a:ext cx="1479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Comments</a:t>
            </a:r>
            <a:endParaRPr>
              <a:highlight>
                <a:srgbClr val="FFF2CC"/>
              </a:highlight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5">
            <a:alphaModFix amt="90000"/>
          </a:blip>
          <a:stretch>
            <a:fillRect/>
          </a:stretch>
        </p:blipFill>
        <p:spPr>
          <a:xfrm>
            <a:off x="183600" y="759600"/>
            <a:ext cx="2548324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Data Structure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8" name="Google Shape;128;p19"/>
          <p:cNvSpPr/>
          <p:nvPr/>
        </p:nvSpPr>
        <p:spPr>
          <a:xfrm>
            <a:off x="6979150" y="1440425"/>
            <a:ext cx="2081700" cy="5088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29" name="Google Shape;129;p19"/>
          <p:cNvSpPr/>
          <p:nvPr/>
        </p:nvSpPr>
        <p:spPr>
          <a:xfrm>
            <a:off x="6979150" y="3768950"/>
            <a:ext cx="1321800" cy="5088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1899726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Technique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43425"/>
            <a:ext cx="5415938" cy="38209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7" name="Google Shape;137;p20"/>
          <p:cNvSpPr txBox="1"/>
          <p:nvPr/>
        </p:nvSpPr>
        <p:spPr>
          <a:xfrm>
            <a:off x="5899000" y="1143425"/>
            <a:ext cx="3000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Web scrapping</a:t>
            </a:r>
            <a:endParaRPr b="1" sz="1800">
              <a:solidFill>
                <a:schemeClr val="dk1"/>
              </a:solidFill>
              <a:highlight>
                <a:srgbClr val="FFF2CC"/>
              </a:highlight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BeautifulSoup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1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83600" y="759600"/>
            <a:ext cx="1899726" cy="1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2400">
                <a:latin typeface="Ubuntu"/>
                <a:ea typeface="Ubuntu"/>
                <a:cs typeface="Ubuntu"/>
                <a:sym typeface="Ubuntu"/>
              </a:rPr>
              <a:t>Technique</a:t>
            </a:r>
            <a:endParaRPr b="1" sz="2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594800" y="13108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Tokenizatio</a:t>
            </a:r>
            <a:r>
              <a:rPr b="1" lang="zh-TW" sz="1800">
                <a:solidFill>
                  <a:schemeClr val="dk1"/>
                </a:solidFill>
                <a:highlight>
                  <a:srgbClr val="FFF2CC"/>
                </a:highlight>
                <a:latin typeface="Ubuntu"/>
                <a:ea typeface="Ubuntu"/>
                <a:cs typeface="Ubuntu"/>
                <a:sym typeface="Ubuntu"/>
              </a:rPr>
              <a:t>n</a:t>
            </a:r>
            <a:r>
              <a:rPr b="1"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  </a:t>
            </a: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CKIP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800" y="2348799"/>
            <a:ext cx="7954401" cy="20002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6" name="Google Shape;146;p21"/>
          <p:cNvSpPr txBox="1"/>
          <p:nvPr/>
        </p:nvSpPr>
        <p:spPr>
          <a:xfrm>
            <a:off x="594800" y="17725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Define our stop words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